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6" r:id="rId3"/>
    <p:sldId id="268" r:id="rId4"/>
    <p:sldId id="26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5" autoAdjust="0"/>
    <p:restoredTop sz="94660"/>
  </p:normalViewPr>
  <p:slideViewPr>
    <p:cSldViewPr snapToGrid="0">
      <p:cViewPr varScale="1">
        <p:scale>
          <a:sx n="68" d="100"/>
          <a:sy n="68" d="100"/>
        </p:scale>
        <p:origin x="62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Announcements</a:t>
            </a:r>
          </a:p>
        </p:txBody>
      </p:sp>
      <p:sp>
        <p:nvSpPr>
          <p:cNvPr id="3" name="Content Placeholder 2"/>
          <p:cNvSpPr>
            <a:spLocks noGrp="1"/>
          </p:cNvSpPr>
          <p:nvPr>
            <p:ph idx="1"/>
          </p:nvPr>
        </p:nvSpPr>
        <p:spPr>
          <a:xfrm>
            <a:off x="527901" y="1853754"/>
            <a:ext cx="11123629" cy="4056852"/>
          </a:xfrm>
        </p:spPr>
        <p:txBody>
          <a:bodyPr>
            <a:noAutofit/>
          </a:bodyPr>
          <a:lstStyle/>
          <a:p>
            <a:pPr algn="ctr"/>
            <a:r>
              <a:rPr lang="en-US" sz="2400" b="1" dirty="0"/>
              <a:t>All School Zoom today at 9:15 AM</a:t>
            </a:r>
          </a:p>
          <a:p>
            <a:pPr algn="ctr"/>
            <a:r>
              <a:rPr lang="en-US" sz="2400" b="1" dirty="0"/>
              <a:t>If you are retaking an ACC class, $150 and your Student Drop Form is due by Tuesday, January 19</a:t>
            </a:r>
            <a:r>
              <a:rPr lang="en-US" sz="2400" b="1" baseline="30000" dirty="0"/>
              <a:t>th</a:t>
            </a:r>
            <a:endParaRPr lang="en-US" sz="2400" b="1" dirty="0"/>
          </a:p>
          <a:p>
            <a:pPr algn="ctr"/>
            <a:r>
              <a:rPr lang="en-US" sz="2400" b="1" dirty="0"/>
              <a:t>Junior PSAT January 26</a:t>
            </a:r>
            <a:r>
              <a:rPr lang="en-US" sz="2400" b="1" baseline="30000" dirty="0"/>
              <a:t>th</a:t>
            </a:r>
            <a:r>
              <a:rPr lang="en-US" sz="2400" b="1" dirty="0"/>
              <a:t> from 8:40-12 PM</a:t>
            </a:r>
          </a:p>
          <a:p>
            <a:pPr algn="ctr"/>
            <a:r>
              <a:rPr lang="en-US" sz="2400" b="1" dirty="0"/>
              <a:t>9</a:t>
            </a:r>
            <a:r>
              <a:rPr lang="en-US" sz="2400" b="1" baseline="30000" dirty="0"/>
              <a:t>th</a:t>
            </a:r>
            <a:r>
              <a:rPr lang="en-US" sz="2400" b="1" dirty="0"/>
              <a:t> and 10</a:t>
            </a:r>
            <a:r>
              <a:rPr lang="en-US" sz="2400" b="1" baseline="30000" dirty="0"/>
              <a:t>th</a:t>
            </a:r>
            <a:r>
              <a:rPr lang="en-US" sz="2400" b="1" dirty="0"/>
              <a:t> Grade PSAT Weds. Feb. 24</a:t>
            </a:r>
            <a:r>
              <a:rPr lang="en-US" sz="2400" b="1" baseline="30000" dirty="0"/>
              <a:t>th</a:t>
            </a:r>
            <a:r>
              <a:rPr lang="en-US" sz="2400" b="1" dirty="0"/>
              <a:t> from 8:40-12 PM</a:t>
            </a:r>
          </a:p>
          <a:p>
            <a:pPr algn="ctr"/>
            <a:r>
              <a:rPr lang="en-US" sz="2400" b="1" dirty="0"/>
              <a:t>STUCO T-shirts are NOW AVAILABLE</a:t>
            </a:r>
          </a:p>
          <a:p>
            <a:pPr algn="ctr"/>
            <a:r>
              <a:rPr lang="en-US" sz="2400" b="1" dirty="0"/>
              <a:t>Books are Available</a:t>
            </a:r>
          </a:p>
          <a:p>
            <a:pPr marL="0" indent="0" algn="ctr">
              <a:buNone/>
            </a:pPr>
            <a:endParaRPr lang="en-US" sz="1800" b="1" dirty="0"/>
          </a:p>
          <a:p>
            <a:pPr marL="0" indent="0" algn="ctr">
              <a:buNone/>
            </a:pPr>
            <a:endParaRPr lang="en-US" sz="1600" dirty="0"/>
          </a:p>
        </p:txBody>
      </p:sp>
    </p:spTree>
    <p:extLst>
      <p:ext uri="{BB962C8B-B14F-4D97-AF65-F5344CB8AC3E}">
        <p14:creationId xmlns:p14="http://schemas.microsoft.com/office/powerpoint/2010/main" val="965936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54525"/>
            <a:ext cx="9603275" cy="1599230"/>
          </a:xfrm>
        </p:spPr>
        <p:txBody>
          <a:bodyPr>
            <a:normAutofit fontScale="90000"/>
          </a:bodyPr>
          <a:lstStyle/>
          <a:p>
            <a:pPr algn="ctr"/>
            <a:r>
              <a:rPr lang="en-US" sz="6000" dirty="0"/>
              <a:t>What is in-state vs. out-of-state Tuition?</a:t>
            </a:r>
          </a:p>
        </p:txBody>
      </p:sp>
      <p:sp>
        <p:nvSpPr>
          <p:cNvPr id="3" name="Content Placeholder 2"/>
          <p:cNvSpPr>
            <a:spLocks noGrp="1"/>
          </p:cNvSpPr>
          <p:nvPr>
            <p:ph idx="1"/>
          </p:nvPr>
        </p:nvSpPr>
        <p:spPr>
          <a:xfrm>
            <a:off x="527901" y="1853754"/>
            <a:ext cx="11123629" cy="4056852"/>
          </a:xfrm>
        </p:spPr>
        <p:txBody>
          <a:bodyPr>
            <a:noAutofit/>
          </a:bodyPr>
          <a:lstStyle/>
          <a:p>
            <a:pPr marL="0" indent="0" algn="ctr">
              <a:buNone/>
            </a:pPr>
            <a:endParaRPr lang="en-US" sz="1800" b="1" dirty="0"/>
          </a:p>
          <a:p>
            <a:pPr marL="0" indent="0" algn="ctr">
              <a:buNone/>
            </a:pPr>
            <a:endParaRPr lang="en-US" sz="1600" dirty="0"/>
          </a:p>
        </p:txBody>
      </p:sp>
      <p:sp>
        <p:nvSpPr>
          <p:cNvPr id="4" name="TextBox 3">
            <a:extLst>
              <a:ext uri="{FF2B5EF4-FFF2-40B4-BE49-F238E27FC236}">
                <a16:creationId xmlns:a16="http://schemas.microsoft.com/office/drawing/2014/main" id="{E53769E2-25E4-48C1-9000-303B7A047AA8}"/>
              </a:ext>
            </a:extLst>
          </p:cNvPr>
          <p:cNvSpPr txBox="1"/>
          <p:nvPr/>
        </p:nvSpPr>
        <p:spPr>
          <a:xfrm>
            <a:off x="527900" y="1853753"/>
            <a:ext cx="11288179" cy="3416320"/>
          </a:xfrm>
          <a:prstGeom prst="rect">
            <a:avLst/>
          </a:prstGeom>
          <a:noFill/>
        </p:spPr>
        <p:txBody>
          <a:bodyPr wrap="square" rtlCol="0">
            <a:spAutoFit/>
          </a:bodyPr>
          <a:lstStyle/>
          <a:p>
            <a:pPr marL="342900" indent="-342900" algn="ctr">
              <a:buFont typeface="Wingdings" panose="05000000000000000000" pitchFamily="2" charset="2"/>
              <a:buChar char="Ø"/>
            </a:pPr>
            <a:r>
              <a:rPr lang="en-US" sz="2400" dirty="0"/>
              <a:t>Tuition is the cost of attending classes at the university. Tuition does not include living in the dorms, eating in the cafeteria, or your textbooks. </a:t>
            </a:r>
          </a:p>
          <a:p>
            <a:pPr marL="342900" indent="-342900" algn="ctr">
              <a:buFont typeface="Wingdings" panose="05000000000000000000" pitchFamily="2" charset="2"/>
              <a:buChar char="Ø"/>
            </a:pPr>
            <a:endParaRPr lang="en-US" sz="2400" dirty="0"/>
          </a:p>
          <a:p>
            <a:pPr marL="342900" indent="-342900" algn="ctr">
              <a:buFont typeface="Wingdings" panose="05000000000000000000" pitchFamily="2" charset="2"/>
              <a:buChar char="Ø"/>
            </a:pPr>
            <a:r>
              <a:rPr lang="en-US" sz="2400" dirty="0"/>
              <a:t>In-State is attending a school within the state that you live. For example, a Texas resident attending University of Texas or Texas State University. Or a Colorado resident attending the University of Colorado. </a:t>
            </a:r>
          </a:p>
          <a:p>
            <a:pPr marL="342900" indent="-342900" algn="ctr">
              <a:buFont typeface="Wingdings" panose="05000000000000000000" pitchFamily="2" charset="2"/>
              <a:buChar char="Ø"/>
            </a:pPr>
            <a:endParaRPr lang="en-US" sz="2400" dirty="0"/>
          </a:p>
          <a:p>
            <a:pPr marL="342900" indent="-342900" algn="ctr">
              <a:buFont typeface="Wingdings" panose="05000000000000000000" pitchFamily="2" charset="2"/>
              <a:buChar char="Ø"/>
            </a:pPr>
            <a:r>
              <a:rPr lang="en-US" sz="2400" dirty="0"/>
              <a:t>Out-of-State is attending a university outside of the state you reside in. For example, a Texas resident attending the University of Colorado. </a:t>
            </a:r>
          </a:p>
        </p:txBody>
      </p:sp>
    </p:spTree>
    <p:extLst>
      <p:ext uri="{BB962C8B-B14F-4D97-AF65-F5344CB8AC3E}">
        <p14:creationId xmlns:p14="http://schemas.microsoft.com/office/powerpoint/2010/main" val="191920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54525"/>
            <a:ext cx="9603275" cy="1599230"/>
          </a:xfrm>
        </p:spPr>
        <p:txBody>
          <a:bodyPr>
            <a:normAutofit fontScale="90000"/>
          </a:bodyPr>
          <a:lstStyle/>
          <a:p>
            <a:pPr algn="ctr"/>
            <a:r>
              <a:rPr lang="en-US" sz="6000" dirty="0"/>
              <a:t>In-state tuition for College</a:t>
            </a:r>
          </a:p>
        </p:txBody>
      </p:sp>
      <p:sp>
        <p:nvSpPr>
          <p:cNvPr id="3" name="Content Placeholder 2"/>
          <p:cNvSpPr>
            <a:spLocks noGrp="1"/>
          </p:cNvSpPr>
          <p:nvPr>
            <p:ph idx="1"/>
          </p:nvPr>
        </p:nvSpPr>
        <p:spPr>
          <a:xfrm>
            <a:off x="527901" y="1853754"/>
            <a:ext cx="11123629" cy="4056852"/>
          </a:xfrm>
        </p:spPr>
        <p:txBody>
          <a:bodyPr>
            <a:noAutofit/>
          </a:bodyPr>
          <a:lstStyle/>
          <a:p>
            <a:pPr marL="0" indent="0" algn="ctr">
              <a:buNone/>
            </a:pPr>
            <a:endParaRPr lang="en-US" sz="1800" b="1" dirty="0"/>
          </a:p>
          <a:p>
            <a:pPr marL="0" indent="0" algn="ctr">
              <a:buNone/>
            </a:pPr>
            <a:endParaRPr lang="en-US" sz="1600" dirty="0"/>
          </a:p>
        </p:txBody>
      </p:sp>
      <p:sp>
        <p:nvSpPr>
          <p:cNvPr id="4" name="TextBox 3">
            <a:extLst>
              <a:ext uri="{FF2B5EF4-FFF2-40B4-BE49-F238E27FC236}">
                <a16:creationId xmlns:a16="http://schemas.microsoft.com/office/drawing/2014/main" id="{E53769E2-25E4-48C1-9000-303B7A047AA8}"/>
              </a:ext>
            </a:extLst>
          </p:cNvPr>
          <p:cNvSpPr txBox="1"/>
          <p:nvPr/>
        </p:nvSpPr>
        <p:spPr>
          <a:xfrm>
            <a:off x="527900" y="1853753"/>
            <a:ext cx="11288179" cy="4154984"/>
          </a:xfrm>
          <a:prstGeom prst="rect">
            <a:avLst/>
          </a:prstGeom>
          <a:noFill/>
        </p:spPr>
        <p:txBody>
          <a:bodyPr wrap="square" rtlCol="0">
            <a:spAutoFit/>
          </a:bodyPr>
          <a:lstStyle/>
          <a:p>
            <a:pPr algn="ctr"/>
            <a:r>
              <a:rPr lang="en-US" sz="2400" dirty="0"/>
              <a:t>When looking at universities, you will notice a difference between costs for students who live in the state the university is located and for students who live out of state. </a:t>
            </a:r>
          </a:p>
          <a:p>
            <a:pPr algn="ctr"/>
            <a:endParaRPr lang="en-US" sz="2400" dirty="0"/>
          </a:p>
          <a:p>
            <a:pPr algn="ctr"/>
            <a:r>
              <a:rPr lang="en-US" sz="2400" dirty="0"/>
              <a:t>Here is Texas State University: </a:t>
            </a:r>
          </a:p>
          <a:p>
            <a:pPr algn="ctr"/>
            <a:r>
              <a:rPr lang="en-US" sz="2400" dirty="0"/>
              <a:t>In-State $10,581</a:t>
            </a:r>
          </a:p>
          <a:p>
            <a:pPr algn="ctr"/>
            <a:r>
              <a:rPr lang="en-US" sz="2400" dirty="0"/>
              <a:t>Out-of-State $22,397</a:t>
            </a:r>
          </a:p>
          <a:p>
            <a:pPr algn="ctr"/>
            <a:r>
              <a:rPr lang="en-US" sz="2400" dirty="0"/>
              <a:t>A $12,000 difference!</a:t>
            </a:r>
          </a:p>
          <a:p>
            <a:pPr algn="ctr"/>
            <a:endParaRPr lang="en-US" sz="2400" dirty="0"/>
          </a:p>
          <a:p>
            <a:pPr algn="ctr"/>
            <a:r>
              <a:rPr lang="en-US" sz="2400" dirty="0"/>
              <a:t>The reason behind charging less for In-State students is because you and your parents are paying taxes for the school in your home state. </a:t>
            </a:r>
          </a:p>
          <a:p>
            <a:pPr algn="ctr"/>
            <a:endParaRPr lang="en-US" sz="2400" dirty="0"/>
          </a:p>
        </p:txBody>
      </p:sp>
    </p:spTree>
    <p:extLst>
      <p:ext uri="{BB962C8B-B14F-4D97-AF65-F5344CB8AC3E}">
        <p14:creationId xmlns:p14="http://schemas.microsoft.com/office/powerpoint/2010/main" val="1410876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254525"/>
            <a:ext cx="9603275" cy="1599230"/>
          </a:xfrm>
        </p:spPr>
        <p:txBody>
          <a:bodyPr>
            <a:normAutofit fontScale="90000"/>
          </a:bodyPr>
          <a:lstStyle/>
          <a:p>
            <a:pPr algn="ctr"/>
            <a:r>
              <a:rPr lang="en-US" sz="6000" dirty="0"/>
              <a:t>In-state tuition for College</a:t>
            </a:r>
          </a:p>
        </p:txBody>
      </p:sp>
      <p:sp>
        <p:nvSpPr>
          <p:cNvPr id="3" name="Content Placeholder 2"/>
          <p:cNvSpPr>
            <a:spLocks noGrp="1"/>
          </p:cNvSpPr>
          <p:nvPr>
            <p:ph idx="1"/>
          </p:nvPr>
        </p:nvSpPr>
        <p:spPr>
          <a:xfrm>
            <a:off x="527901" y="1853754"/>
            <a:ext cx="11123629" cy="4056852"/>
          </a:xfrm>
        </p:spPr>
        <p:txBody>
          <a:bodyPr>
            <a:noAutofit/>
          </a:bodyPr>
          <a:lstStyle/>
          <a:p>
            <a:pPr marL="0" indent="0" algn="ctr">
              <a:buNone/>
            </a:pPr>
            <a:endParaRPr lang="en-US" sz="1800" b="1" dirty="0"/>
          </a:p>
          <a:p>
            <a:pPr marL="0" indent="0" algn="ctr">
              <a:buNone/>
            </a:pPr>
            <a:endParaRPr lang="en-US" sz="1600" dirty="0"/>
          </a:p>
        </p:txBody>
      </p:sp>
      <p:sp>
        <p:nvSpPr>
          <p:cNvPr id="4" name="TextBox 3">
            <a:extLst>
              <a:ext uri="{FF2B5EF4-FFF2-40B4-BE49-F238E27FC236}">
                <a16:creationId xmlns:a16="http://schemas.microsoft.com/office/drawing/2014/main" id="{E53769E2-25E4-48C1-9000-303B7A047AA8}"/>
              </a:ext>
            </a:extLst>
          </p:cNvPr>
          <p:cNvSpPr txBox="1"/>
          <p:nvPr/>
        </p:nvSpPr>
        <p:spPr>
          <a:xfrm>
            <a:off x="527900" y="1853753"/>
            <a:ext cx="11288179" cy="2308324"/>
          </a:xfrm>
          <a:prstGeom prst="rect">
            <a:avLst/>
          </a:prstGeom>
          <a:noFill/>
        </p:spPr>
        <p:txBody>
          <a:bodyPr wrap="square" rtlCol="0">
            <a:spAutoFit/>
          </a:bodyPr>
          <a:lstStyle/>
          <a:p>
            <a:pPr marL="342900" indent="-342900" algn="ctr">
              <a:buFont typeface="Wingdings" panose="05000000000000000000" pitchFamily="2" charset="2"/>
              <a:buChar char="Ø"/>
            </a:pPr>
            <a:r>
              <a:rPr lang="en-US" sz="2400" dirty="0"/>
              <a:t>In-State Tuition is a big reason most </a:t>
            </a:r>
            <a:r>
              <a:rPr lang="en-US" sz="2400"/>
              <a:t>students will attend </a:t>
            </a:r>
            <a:r>
              <a:rPr lang="en-US" sz="2400" dirty="0"/>
              <a:t>a college in their home state. </a:t>
            </a:r>
          </a:p>
          <a:p>
            <a:pPr marL="342900" indent="-342900" algn="ctr">
              <a:buFont typeface="Wingdings" panose="05000000000000000000" pitchFamily="2" charset="2"/>
              <a:buChar char="Ø"/>
            </a:pPr>
            <a:endParaRPr lang="en-US" sz="2400" dirty="0"/>
          </a:p>
          <a:p>
            <a:pPr marL="342900" indent="-342900" algn="ctr">
              <a:buFont typeface="Wingdings" panose="05000000000000000000" pitchFamily="2" charset="2"/>
              <a:buChar char="Ø"/>
            </a:pPr>
            <a:r>
              <a:rPr lang="en-US" sz="2400" dirty="0"/>
              <a:t>In-State and Out-of-State only applies to public universities such as Texas A&amp;M and Texas Tech.  It does not apply to private universities such as Baylor or St. Edward’s. Since these schools do not receive tax money, the tuition is the same price no matter what state you are from. </a:t>
            </a:r>
          </a:p>
        </p:txBody>
      </p:sp>
      <p:pic>
        <p:nvPicPr>
          <p:cNvPr id="5" name="Picture 4">
            <a:extLst>
              <a:ext uri="{FF2B5EF4-FFF2-40B4-BE49-F238E27FC236}">
                <a16:creationId xmlns:a16="http://schemas.microsoft.com/office/drawing/2014/main" id="{6B69BF23-2C1A-4451-AAC0-DF72BBB500E1}"/>
              </a:ext>
            </a:extLst>
          </p:cNvPr>
          <p:cNvPicPr>
            <a:picLocks noChangeAspect="1"/>
          </p:cNvPicPr>
          <p:nvPr/>
        </p:nvPicPr>
        <p:blipFill>
          <a:blip r:embed="rId2"/>
          <a:stretch>
            <a:fillRect/>
          </a:stretch>
        </p:blipFill>
        <p:spPr>
          <a:xfrm>
            <a:off x="895403" y="4232635"/>
            <a:ext cx="10756127" cy="2555478"/>
          </a:xfrm>
          <a:prstGeom prst="rect">
            <a:avLst/>
          </a:prstGeom>
        </p:spPr>
      </p:pic>
    </p:spTree>
    <p:extLst>
      <p:ext uri="{BB962C8B-B14F-4D97-AF65-F5344CB8AC3E}">
        <p14:creationId xmlns:p14="http://schemas.microsoft.com/office/powerpoint/2010/main" val="20246652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393</TotalTime>
  <Words>312</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Wingdings</vt:lpstr>
      <vt:lpstr>Gallery</vt:lpstr>
      <vt:lpstr>Announcements</vt:lpstr>
      <vt:lpstr>What is in-state vs. out-of-state Tuition?</vt:lpstr>
      <vt:lpstr>In-state tuition for College</vt:lpstr>
      <vt:lpstr>In-state tuition for College</vt:lpstr>
    </vt:vector>
  </TitlesOfParts>
  <Company>BISD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policies:  Satisfaction Academic Progress (SAP)</dc:title>
  <dc:creator>Joshua Gordon</dc:creator>
  <cp:lastModifiedBy>Joshua Gordon</cp:lastModifiedBy>
  <cp:revision>43</cp:revision>
  <dcterms:created xsi:type="dcterms:W3CDTF">2019-01-25T14:35:17Z</dcterms:created>
  <dcterms:modified xsi:type="dcterms:W3CDTF">2021-01-21T14:26:00Z</dcterms:modified>
</cp:coreProperties>
</file>